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29" r:id="rId2"/>
    <p:sldId id="422" r:id="rId3"/>
    <p:sldId id="424" r:id="rId4"/>
    <p:sldId id="425" r:id="rId5"/>
    <p:sldId id="532" r:id="rId6"/>
    <p:sldId id="257" r:id="rId7"/>
    <p:sldId id="258" r:id="rId8"/>
    <p:sldId id="530" r:id="rId9"/>
    <p:sldId id="523" r:id="rId10"/>
    <p:sldId id="524" r:id="rId11"/>
    <p:sldId id="531" r:id="rId12"/>
    <p:sldId id="52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C2BC-2C61-4B00-B63F-B6DC3EE69F7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2765-E499-48FF-9639-6B33858FF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0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C2BC-2C61-4B00-B63F-B6DC3EE69F7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2765-E499-48FF-9639-6B33858FF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8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C2BC-2C61-4B00-B63F-B6DC3EE69F7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2765-E499-48FF-9639-6B33858FF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C2BC-2C61-4B00-B63F-B6DC3EE69F7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2765-E499-48FF-9639-6B33858FF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4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C2BC-2C61-4B00-B63F-B6DC3EE69F7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2765-E499-48FF-9639-6B33858FF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2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C2BC-2C61-4B00-B63F-B6DC3EE69F7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2765-E499-48FF-9639-6B33858FF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1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C2BC-2C61-4B00-B63F-B6DC3EE69F7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2765-E499-48FF-9639-6B33858FF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C2BC-2C61-4B00-B63F-B6DC3EE69F7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2765-E499-48FF-9639-6B33858FF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2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C2BC-2C61-4B00-B63F-B6DC3EE69F7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2765-E499-48FF-9639-6B33858FF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9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C2BC-2C61-4B00-B63F-B6DC3EE69F7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2765-E499-48FF-9639-6B33858FF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8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C2BC-2C61-4B00-B63F-B6DC3EE69F7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2765-E499-48FF-9639-6B33858FF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BC2BC-2C61-4B00-B63F-B6DC3EE69F75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12765-E499-48FF-9639-6B33858FF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8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69F9C-EBEB-4A47-B654-2445DDA64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Guessing game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D7DF02-4C32-4FC2-9E46-7244F8698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253331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018959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12192000" cy="94753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/>
              <a:t>2. Listen one more time to choose the correct option</a:t>
            </a:r>
            <a:r>
              <a:rPr lang="en-US" dirty="0"/>
              <a:t>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258956" y="1216024"/>
            <a:ext cx="10933043" cy="56419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dirty="0">
                <a:latin typeface="Cambria" panose="02040503050406030204" pitchFamily="18" charset="0"/>
              </a:rPr>
              <a:t>1</a:t>
            </a:r>
            <a:r>
              <a:rPr lang="en-US" sz="2400" dirty="0">
                <a:latin typeface="Cambria" panose="02040503050406030204" pitchFamily="18" charset="0"/>
              </a:rPr>
              <a:t>) What type of garbage can you put in the compost?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400" dirty="0">
                <a:latin typeface="Cambria" panose="02040503050406030204" pitchFamily="18" charset="0"/>
              </a:rPr>
              <a:t>           A. all vegetable matter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400" dirty="0">
                <a:latin typeface="Cambria" panose="02040503050406030204" pitchFamily="18" charset="0"/>
              </a:rPr>
              <a:t>           B. meat or grain products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>
                <a:latin typeface="Cambria" panose="02040503050406030204" pitchFamily="18" charset="0"/>
              </a:rPr>
              <a:t>2</a:t>
            </a:r>
            <a:r>
              <a:rPr lang="en-US" sz="2400" dirty="0">
                <a:latin typeface="Cambria" panose="02040503050406030204" pitchFamily="18" charset="0"/>
              </a:rPr>
              <a:t>) Where is the best place for a compost heap?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400" dirty="0">
                <a:latin typeface="Cambria" panose="02040503050406030204" pitchFamily="18" charset="0"/>
              </a:rPr>
              <a:t>		A. a place that gets no sun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400" dirty="0">
                <a:latin typeface="Cambria" panose="02040503050406030204" pitchFamily="18" charset="0"/>
              </a:rPr>
              <a:t>		B. a place that gets sun and shade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>
                <a:latin typeface="Cambria" panose="02040503050406030204" pitchFamily="18" charset="0"/>
              </a:rPr>
              <a:t>3</a:t>
            </a:r>
            <a:r>
              <a:rPr lang="en-US" sz="2400" dirty="0">
                <a:latin typeface="Cambria" panose="02040503050406030204" pitchFamily="18" charset="0"/>
              </a:rPr>
              <a:t>) Should you water the compost?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400" dirty="0">
                <a:latin typeface="Cambria" panose="02040503050406030204" pitchFamily="18" charset="0"/>
              </a:rPr>
              <a:t>		A. Yes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400" dirty="0">
                <a:latin typeface="Cambria" panose="02040503050406030204" pitchFamily="18" charset="0"/>
              </a:rPr>
              <a:t>		B. No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>
                <a:latin typeface="Cambria" panose="02040503050406030204" pitchFamily="18" charset="0"/>
              </a:rPr>
              <a:t>4</a:t>
            </a:r>
            <a:r>
              <a:rPr lang="en-US" sz="2400" dirty="0">
                <a:latin typeface="Cambria" panose="02040503050406030204" pitchFamily="18" charset="0"/>
              </a:rPr>
              <a:t>) How long does it take before you can use the compost?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400" dirty="0">
                <a:latin typeface="Cambria" panose="02040503050406030204" pitchFamily="18" charset="0"/>
              </a:rPr>
              <a:t>		A. after it rains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400" dirty="0">
                <a:latin typeface="Cambria" panose="02040503050406030204" pitchFamily="18" charset="0"/>
              </a:rPr>
              <a:t>		B. six months </a:t>
            </a:r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1961322" y="1597025"/>
            <a:ext cx="381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FF0000"/>
                </a:solidFill>
                <a:latin typeface="Arial Narrow" panose="020B0606020202030204" pitchFamily="34" charset="0"/>
              </a:rPr>
              <a:t>A</a:t>
            </a: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2151822" y="3445566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B</a:t>
            </a: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2228022" y="4770783"/>
            <a:ext cx="3048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B</a:t>
            </a:r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2151822" y="6056108"/>
            <a:ext cx="381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B</a:t>
            </a:r>
          </a:p>
        </p:txBody>
      </p:sp>
      <p:pic>
        <p:nvPicPr>
          <p:cNvPr id="2" name="30 Track 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8416" y="1292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8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20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413" grpId="0" animBg="1"/>
      <p:bldP spid="17414" grpId="0" animBg="1"/>
      <p:bldP spid="17415" grpId="0" animBg="1"/>
      <p:bldP spid="174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167C7-16A3-44FC-8FE5-2293FEF0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8362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i="1" dirty="0">
                <a:latin typeface="Cambria" panose="02040503050406030204" pitchFamily="18" charset="0"/>
              </a:rPr>
              <a:t>3. Ordering</a:t>
            </a:r>
            <a:br>
              <a:rPr lang="en-US" i="1" dirty="0">
                <a:latin typeface="Cambria" panose="02040503050406030204" pitchFamily="18" charset="0"/>
              </a:rPr>
            </a:br>
            <a:r>
              <a:rPr lang="en-US" i="1" dirty="0">
                <a:latin typeface="Cambria" panose="02040503050406030204" pitchFamily="18" charset="0"/>
              </a:rPr>
              <a:t> </a:t>
            </a:r>
            <a:r>
              <a:rPr lang="en-US" sz="3100" i="1" dirty="0">
                <a:latin typeface="Cambria" panose="02040503050406030204" pitchFamily="18" charset="0"/>
              </a:rPr>
              <a:t>Put these phrases in the correct order to make compost</a:t>
            </a:r>
            <a:endParaRPr lang="en-US" i="1" dirty="0">
              <a:latin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3440A1-04C1-4C27-BB7A-E6426D712B90}"/>
              </a:ext>
            </a:extLst>
          </p:cNvPr>
          <p:cNvSpPr/>
          <p:nvPr/>
        </p:nvSpPr>
        <p:spPr>
          <a:xfrm>
            <a:off x="1559335" y="1592512"/>
            <a:ext cx="91881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n-US" sz="2400" dirty="0">
                <a:latin typeface="Cambria" panose="02040503050406030204" pitchFamily="18" charset="0"/>
              </a:rPr>
              <a:t>Use pick or shoves to turn the compost regularly </a:t>
            </a:r>
          </a:p>
          <a:p>
            <a:pPr marL="342900" indent="-342900">
              <a:buAutoNum type="alphaUcPeriod"/>
            </a:pPr>
            <a:r>
              <a:rPr lang="en-US" sz="2400" dirty="0">
                <a:latin typeface="Cambria" panose="02040503050406030204" pitchFamily="18" charset="0"/>
              </a:rPr>
              <a:t>Start a compost heap</a:t>
            </a:r>
          </a:p>
          <a:p>
            <a:pPr marL="342900" indent="-342900">
              <a:buAutoNum type="alphaUcPeriod"/>
            </a:pPr>
            <a:r>
              <a:rPr lang="en-US" sz="2400" dirty="0">
                <a:latin typeface="Cambria" panose="02040503050406030204" pitchFamily="18" charset="0"/>
              </a:rPr>
              <a:t>Cover the heap with a sheet of strong plastic</a:t>
            </a:r>
          </a:p>
          <a:p>
            <a:pPr marL="342900" indent="-342900">
              <a:buAutoNum type="alphaUcPeriod"/>
            </a:pPr>
            <a:r>
              <a:rPr lang="en-US" sz="2400" dirty="0">
                <a:latin typeface="Cambria" panose="02040503050406030204" pitchFamily="18" charset="0"/>
              </a:rPr>
              <a:t>Place in the garden</a:t>
            </a:r>
          </a:p>
          <a:p>
            <a:pPr marL="342900" indent="-342900">
              <a:buAutoNum type="alphaUcPeriod"/>
            </a:pPr>
            <a:r>
              <a:rPr lang="en-US" sz="2400" dirty="0">
                <a:latin typeface="Cambria" panose="02040503050406030204" pitchFamily="18" charset="0"/>
              </a:rPr>
              <a:t>Use as fertilizer</a:t>
            </a:r>
          </a:p>
          <a:p>
            <a:pPr marL="342900" indent="-342900">
              <a:buAutoNum type="alphaUcPeriod"/>
            </a:pPr>
            <a:r>
              <a:rPr lang="en-US" sz="2400" dirty="0">
                <a:latin typeface="Cambria" panose="02040503050406030204" pitchFamily="18" charset="0"/>
              </a:rPr>
              <a:t>Keep for six month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AE6DE0C-0F6E-4DED-8207-418E8939D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94293"/>
              </p:ext>
            </p:extLst>
          </p:nvPr>
        </p:nvGraphicFramePr>
        <p:xfrm>
          <a:off x="1609379" y="4204986"/>
          <a:ext cx="9188178" cy="16922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31363">
                  <a:extLst>
                    <a:ext uri="{9D8B030D-6E8A-4147-A177-3AD203B41FA5}">
                      <a16:colId xmlns:a16="http://schemas.microsoft.com/office/drawing/2014/main" val="2286936071"/>
                    </a:ext>
                  </a:extLst>
                </a:gridCol>
                <a:gridCol w="1531363">
                  <a:extLst>
                    <a:ext uri="{9D8B030D-6E8A-4147-A177-3AD203B41FA5}">
                      <a16:colId xmlns:a16="http://schemas.microsoft.com/office/drawing/2014/main" val="3464979363"/>
                    </a:ext>
                  </a:extLst>
                </a:gridCol>
                <a:gridCol w="1531363">
                  <a:extLst>
                    <a:ext uri="{9D8B030D-6E8A-4147-A177-3AD203B41FA5}">
                      <a16:colId xmlns:a16="http://schemas.microsoft.com/office/drawing/2014/main" val="368117612"/>
                    </a:ext>
                  </a:extLst>
                </a:gridCol>
                <a:gridCol w="1531363">
                  <a:extLst>
                    <a:ext uri="{9D8B030D-6E8A-4147-A177-3AD203B41FA5}">
                      <a16:colId xmlns:a16="http://schemas.microsoft.com/office/drawing/2014/main" val="3356438302"/>
                    </a:ext>
                  </a:extLst>
                </a:gridCol>
                <a:gridCol w="1531363">
                  <a:extLst>
                    <a:ext uri="{9D8B030D-6E8A-4147-A177-3AD203B41FA5}">
                      <a16:colId xmlns:a16="http://schemas.microsoft.com/office/drawing/2014/main" val="4152318425"/>
                    </a:ext>
                  </a:extLst>
                </a:gridCol>
                <a:gridCol w="1531363">
                  <a:extLst>
                    <a:ext uri="{9D8B030D-6E8A-4147-A177-3AD203B41FA5}">
                      <a16:colId xmlns:a16="http://schemas.microsoft.com/office/drawing/2014/main" val="4199127271"/>
                    </a:ext>
                  </a:extLst>
                </a:gridCol>
              </a:tblGrid>
              <a:tr h="169223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</a:rPr>
                        <a:t>4.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ambria" panose="02040503050406030204" pitchFamily="18" charset="0"/>
                        </a:rPr>
                        <a:t>6.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46536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1A0C539-DC65-41E5-9755-145381EE046D}"/>
              </a:ext>
            </a:extLst>
          </p:cNvPr>
          <p:cNvSpPr txBox="1"/>
          <p:nvPr/>
        </p:nvSpPr>
        <p:spPr>
          <a:xfrm>
            <a:off x="1811287" y="4411321"/>
            <a:ext cx="11448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latin typeface="Cambria" panose="02040503050406030204" pitchFamily="18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9E803B-A706-414A-B419-6FC16377BD96}"/>
              </a:ext>
            </a:extLst>
          </p:cNvPr>
          <p:cNvSpPr txBox="1"/>
          <p:nvPr/>
        </p:nvSpPr>
        <p:spPr>
          <a:xfrm>
            <a:off x="3337717" y="4411321"/>
            <a:ext cx="12234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latin typeface="Cambria" panose="02040503050406030204" pitchFamily="18" charset="0"/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CAAB14-FB5F-420F-A6F4-2149DC2E5075}"/>
              </a:ext>
            </a:extLst>
          </p:cNvPr>
          <p:cNvSpPr txBox="1"/>
          <p:nvPr/>
        </p:nvSpPr>
        <p:spPr>
          <a:xfrm>
            <a:off x="4917115" y="4397955"/>
            <a:ext cx="114646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BC7FE3-54D6-4C01-AE1E-77881FFC74BB}"/>
              </a:ext>
            </a:extLst>
          </p:cNvPr>
          <p:cNvSpPr txBox="1"/>
          <p:nvPr/>
        </p:nvSpPr>
        <p:spPr>
          <a:xfrm>
            <a:off x="6469171" y="4378960"/>
            <a:ext cx="102944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latin typeface="Cambria" panose="02040503050406030204" pitchFamily="18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74AFD4-FB9B-4B5F-9952-5FA4757F79BC}"/>
              </a:ext>
            </a:extLst>
          </p:cNvPr>
          <p:cNvSpPr txBox="1"/>
          <p:nvPr/>
        </p:nvSpPr>
        <p:spPr>
          <a:xfrm>
            <a:off x="8003223" y="4378960"/>
            <a:ext cx="99738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latin typeface="Cambria" panose="02040503050406030204" pitchFamily="18" charset="0"/>
              </a:rPr>
              <a:t>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FBF8F5-B159-43C7-A41A-EE1E89125E53}"/>
              </a:ext>
            </a:extLst>
          </p:cNvPr>
          <p:cNvSpPr txBox="1"/>
          <p:nvPr/>
        </p:nvSpPr>
        <p:spPr>
          <a:xfrm>
            <a:off x="9585232" y="4378960"/>
            <a:ext cx="103586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latin typeface="Cambria" panose="02040503050406030204" pitchFamily="18" charset="0"/>
              </a:rPr>
              <a:t>E</a:t>
            </a:r>
          </a:p>
        </p:txBody>
      </p:sp>
      <p:pic>
        <p:nvPicPr>
          <p:cNvPr id="17" name="Nghe 8">
            <a:hlinkClick r:id="" action="ppaction://media"/>
            <a:extLst>
              <a:ext uri="{FF2B5EF4-FFF2-40B4-BE49-F238E27FC236}">
                <a16:creationId xmlns:a16="http://schemas.microsoft.com/office/drawing/2014/main" id="{28F0B104-E070-414C-B3AB-B2C29423D2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3826" y="15925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9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44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1924878" y="1470025"/>
            <a:ext cx="7696199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 normalizeH="1" dirty="0">
                <a:ln w="12700" cap="rnd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ambria" panose="02040503050406030204" pitchFamily="18" charset="0"/>
              </a:rPr>
              <a:t>Homework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3810000" y="4868863"/>
            <a:ext cx="426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sz="2800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1391479" y="3048001"/>
            <a:ext cx="10601738" cy="2277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4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- Learn by heart the vocabulary.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 Answer the question “Why should we make compost?”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 Prepare: Read P.92.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vi-VN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3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15457" y="4665796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anose="02040503050406030204" pitchFamily="18" charset="0"/>
              </a:rPr>
              <a:t>Vegetable matter</a:t>
            </a:r>
            <a:r>
              <a:rPr lang="vi-VN" sz="6000" dirty="0">
                <a:latin typeface="Cambria" panose="02040503050406030204" pitchFamily="18" charset="0"/>
              </a:rPr>
              <a:t> /ˈ</a:t>
            </a:r>
            <a:r>
              <a:rPr lang="vi-VN" sz="6000" dirty="0" err="1">
                <a:latin typeface="Cambria" panose="02040503050406030204" pitchFamily="18" charset="0"/>
              </a:rPr>
              <a:t>vedʒtəbl</a:t>
            </a:r>
            <a:r>
              <a:rPr lang="vi-VN" sz="6000" dirty="0">
                <a:latin typeface="Cambria" panose="02040503050406030204" pitchFamily="18" charset="0"/>
              </a:rPr>
              <a:t>/</a:t>
            </a:r>
            <a:r>
              <a:rPr lang="en-US" sz="6000" dirty="0">
                <a:latin typeface="Cambria" panose="02040503050406030204" pitchFamily="18" charset="0"/>
              </a:rPr>
              <a:t> </a:t>
            </a:r>
            <a:r>
              <a:rPr lang="vi-VN" sz="6000" dirty="0">
                <a:latin typeface="Cambria" panose="02040503050406030204" pitchFamily="18" charset="0"/>
              </a:rPr>
              <a:t>/ˈ</a:t>
            </a:r>
            <a:r>
              <a:rPr lang="vi-VN" sz="6000" dirty="0" err="1">
                <a:latin typeface="Cambria" panose="02040503050406030204" pitchFamily="18" charset="0"/>
              </a:rPr>
              <a:t>mætər</a:t>
            </a:r>
            <a:r>
              <a:rPr lang="vi-VN" sz="6000" dirty="0">
                <a:latin typeface="Cambria" panose="02040503050406030204" pitchFamily="18" charset="0"/>
              </a:rPr>
              <a:t>/</a:t>
            </a:r>
            <a:r>
              <a:rPr lang="en-US" sz="6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anose="02040503050406030204" pitchFamily="18" charset="0"/>
              </a:rPr>
              <a:t> (n)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7" y="34702"/>
            <a:ext cx="5711687" cy="4315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3061" y="3995678"/>
            <a:ext cx="95879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anose="02040503050406030204" pitchFamily="18" charset="0"/>
              </a:rPr>
              <a:t>compost heap</a:t>
            </a:r>
            <a:r>
              <a:rPr lang="vi-VN" sz="6000" dirty="0">
                <a:latin typeface="Cambria" panose="02040503050406030204" pitchFamily="18" charset="0"/>
              </a:rPr>
              <a:t> /ˈ</a:t>
            </a:r>
            <a:r>
              <a:rPr lang="vi-VN" sz="6000" dirty="0" err="1">
                <a:latin typeface="Cambria" panose="02040503050406030204" pitchFamily="18" charset="0"/>
              </a:rPr>
              <a:t>kɑːmpoʊst</a:t>
            </a:r>
            <a:r>
              <a:rPr lang="vi-VN" sz="6000" dirty="0">
                <a:latin typeface="Cambria" panose="02040503050406030204" pitchFamily="18" charset="0"/>
              </a:rPr>
              <a:t>//</a:t>
            </a:r>
            <a:r>
              <a:rPr lang="vi-VN" sz="6000" dirty="0" err="1">
                <a:latin typeface="Cambria" panose="02040503050406030204" pitchFamily="18" charset="0"/>
              </a:rPr>
              <a:t>hiːp</a:t>
            </a:r>
            <a:r>
              <a:rPr lang="vi-VN" sz="6000" dirty="0">
                <a:latin typeface="Cambria" panose="02040503050406030204" pitchFamily="18" charset="0"/>
              </a:rPr>
              <a:t>/</a:t>
            </a:r>
            <a:r>
              <a:rPr lang="en-US" sz="6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anose="02040503050406030204" pitchFamily="18" charset="0"/>
              </a:rPr>
              <a:t> (n)</a:t>
            </a:r>
          </a:p>
          <a:p>
            <a:pPr algn="ctr"/>
            <a:r>
              <a:rPr lang="en-US" sz="6000" dirty="0">
                <a:latin typeface="Cambria" panose="02040503050406030204" pitchFamily="18" charset="0"/>
              </a:rPr>
              <a:t> </a:t>
            </a:r>
            <a:endParaRPr lang="en-US" sz="6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62" y="0"/>
            <a:ext cx="6066198" cy="3995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461" y="4422913"/>
            <a:ext cx="99523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anose="02040503050406030204" pitchFamily="18" charset="0"/>
              </a:rPr>
              <a:t>grain products</a:t>
            </a:r>
            <a:r>
              <a:rPr lang="vi-VN" sz="6000" dirty="0">
                <a:latin typeface="Cambria" panose="02040503050406030204" pitchFamily="18" charset="0"/>
              </a:rPr>
              <a:t> /</a:t>
            </a:r>
            <a:r>
              <a:rPr lang="vi-VN" sz="6000" dirty="0" err="1">
                <a:latin typeface="Cambria" panose="02040503050406030204" pitchFamily="18" charset="0"/>
              </a:rPr>
              <a:t>ɡreɪn</a:t>
            </a:r>
            <a:r>
              <a:rPr lang="vi-VN" sz="6000" dirty="0">
                <a:latin typeface="Cambria" panose="02040503050406030204" pitchFamily="18" charset="0"/>
              </a:rPr>
              <a:t>/</a:t>
            </a:r>
            <a:r>
              <a:rPr lang="en-US" sz="6000" dirty="0">
                <a:latin typeface="Cambria" panose="02040503050406030204" pitchFamily="18" charset="0"/>
              </a:rPr>
              <a:t> </a:t>
            </a:r>
            <a:r>
              <a:rPr lang="vi-VN" sz="6000" dirty="0">
                <a:latin typeface="Cambria" panose="02040503050406030204" pitchFamily="18" charset="0"/>
              </a:rPr>
              <a:t>/ˈ</a:t>
            </a:r>
            <a:r>
              <a:rPr lang="vi-VN" sz="6000" dirty="0" err="1">
                <a:latin typeface="Cambria" panose="02040503050406030204" pitchFamily="18" charset="0"/>
              </a:rPr>
              <a:t>prɑːdʌkt</a:t>
            </a:r>
            <a:r>
              <a:rPr lang="vi-VN" sz="6000" dirty="0">
                <a:latin typeface="Cambria" panose="02040503050406030204" pitchFamily="18" charset="0"/>
              </a:rPr>
              <a:t>/</a:t>
            </a:r>
            <a:r>
              <a:rPr lang="en-US" sz="6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anose="02040503050406030204" pitchFamily="18" charset="0"/>
              </a:rPr>
              <a:t> (n)</a:t>
            </a:r>
          </a:p>
          <a:p>
            <a:pPr algn="ctr"/>
            <a:endParaRPr lang="en-US" sz="6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0"/>
            <a:ext cx="6477000" cy="4081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bottle&#10;&#10;Description automatically generated">
            <a:extLst>
              <a:ext uri="{FF2B5EF4-FFF2-40B4-BE49-F238E27FC236}">
                <a16:creationId xmlns:a16="http://schemas.microsoft.com/office/drawing/2014/main" id="{051A5D7E-D2A7-4E22-9659-017404734E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16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65905C-56E5-4B09-88C1-D184387E1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909572"/>
            <a:ext cx="4948886" cy="20723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700" dirty="0">
                <a:latin typeface="Cambria" panose="02040503050406030204" pitchFamily="18" charset="0"/>
              </a:rPr>
              <a:t>condensation</a:t>
            </a:r>
            <a:br>
              <a:rPr lang="en-US" sz="4800" dirty="0">
                <a:latin typeface="Cambria" panose="02040503050406030204" pitchFamily="18" charset="0"/>
              </a:rPr>
            </a:br>
            <a:r>
              <a:rPr lang="en-US" dirty="0"/>
              <a:t>/ˌ</a:t>
            </a:r>
            <a:r>
              <a:rPr lang="en-US" dirty="0" err="1"/>
              <a:t>kɒn.denˈseɪ.ʃən</a:t>
            </a:r>
            <a:r>
              <a:rPr lang="en-US" dirty="0"/>
              <a:t>/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25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64CD8-6924-44F1-9C24-8DCF0977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56" y="160751"/>
            <a:ext cx="9327874" cy="326824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Unit 10 Recycling</a:t>
            </a:r>
            <a:b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Part 3: Listen/91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72401E-F51A-4E3E-A0EF-24CDCF7B0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88" y="3728345"/>
            <a:ext cx="4665594" cy="233279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5496D7-980A-47BB-9B58-F1975EFF0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37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2E33E-BCE2-4A59-ACC2-E3FC31E32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32556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I/ Vocabulary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F2D3C99-D489-4CB5-9148-2487511BD2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304710"/>
              </p:ext>
            </p:extLst>
          </p:nvPr>
        </p:nvGraphicFramePr>
        <p:xfrm>
          <a:off x="92764" y="1485968"/>
          <a:ext cx="12099236" cy="388606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049618">
                  <a:extLst>
                    <a:ext uri="{9D8B030D-6E8A-4147-A177-3AD203B41FA5}">
                      <a16:colId xmlns:a16="http://schemas.microsoft.com/office/drawing/2014/main" val="421845330"/>
                    </a:ext>
                  </a:extLst>
                </a:gridCol>
                <a:gridCol w="6049618">
                  <a:extLst>
                    <a:ext uri="{9D8B030D-6E8A-4147-A177-3AD203B41FA5}">
                      <a16:colId xmlns:a16="http://schemas.microsoft.com/office/drawing/2014/main" val="2109006409"/>
                    </a:ext>
                  </a:extLst>
                </a:gridCol>
              </a:tblGrid>
              <a:tr h="971516"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vegetable matter </a:t>
                      </a:r>
                      <a:r>
                        <a:rPr lang="vi-VN" sz="25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/ˈvedʒtəbl/</a:t>
                      </a:r>
                      <a:r>
                        <a:rPr lang="en-US" sz="25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vi-VN" sz="25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/ˈmætər/</a:t>
                      </a:r>
                      <a:r>
                        <a:rPr lang="en-US" sz="25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:</a:t>
                      </a:r>
                      <a:r>
                        <a:rPr lang="en-US" sz="25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5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5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5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5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5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100984"/>
                  </a:ext>
                </a:extLst>
              </a:tr>
              <a:tr h="971516">
                <a:tc>
                  <a:txBody>
                    <a:bodyPr/>
                    <a:lstStyle/>
                    <a:p>
                      <a:r>
                        <a:rPr lang="en-US" sz="2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compost heap </a:t>
                      </a:r>
                      <a:r>
                        <a:rPr lang="vi-VN" sz="2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/ˈkɑːmpoʊst/</a:t>
                      </a:r>
                      <a:r>
                        <a:rPr lang="en-US" sz="2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/hiːp/</a:t>
                      </a:r>
                      <a:r>
                        <a:rPr lang="en-US" sz="2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 (n):</a:t>
                      </a:r>
                      <a:endParaRPr lang="en-US" sz="2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Đống</a:t>
                      </a:r>
                      <a:r>
                        <a:rPr lang="en-US" sz="2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2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endParaRPr lang="en-US" sz="2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571171"/>
                  </a:ext>
                </a:extLst>
              </a:tr>
              <a:tr h="971516">
                <a:tc>
                  <a:txBody>
                    <a:bodyPr/>
                    <a:lstStyle/>
                    <a:p>
                      <a:r>
                        <a:rPr lang="en-US" sz="2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grain products </a:t>
                      </a:r>
                      <a:r>
                        <a:rPr lang="vi-VN" sz="2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/ɡreɪn/</a:t>
                      </a:r>
                      <a:r>
                        <a:rPr lang="en-US" sz="2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/ˈprɑːdʌkt/</a:t>
                      </a:r>
                      <a:r>
                        <a:rPr lang="en-US" sz="2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 (n): </a:t>
                      </a:r>
                      <a:endParaRPr lang="en-US" sz="2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ngũ</a:t>
                      </a:r>
                      <a:r>
                        <a:rPr lang="en-US" sz="2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cốc</a:t>
                      </a:r>
                      <a:r>
                        <a:rPr lang="en-US" sz="2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881874"/>
                  </a:ext>
                </a:extLst>
              </a:tr>
              <a:tr h="971516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condensation /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kɒn.denˈseɪ.ʃən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/ (n):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Sự</a:t>
                      </a:r>
                      <a:r>
                        <a:rPr lang="en-US" sz="2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 ng</a:t>
                      </a:r>
                      <a:r>
                        <a:rPr lang="vi-VN" sz="2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ư</a:t>
                      </a:r>
                      <a:r>
                        <a:rPr lang="en-US" sz="2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ng </a:t>
                      </a:r>
                      <a:r>
                        <a:rPr lang="en-US" sz="25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tụ</a:t>
                      </a:r>
                      <a:endParaRPr lang="en-US" sz="2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790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02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3AF46-99F0-4871-9C16-8B35B66D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479241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You are going to listen to an expert talking about way to make compost ,think about these sentences: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474E8-0073-436B-9397-E2D4258C0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7496"/>
            <a:ext cx="12192000" cy="5360504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>
              <a:solidFill>
                <a:srgbClr val="7030A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Cambria" panose="02040503050406030204" pitchFamily="18" charset="0"/>
              </a:rPr>
              <a:t>1) What type of garbage can you put in the compost ?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3200" dirty="0">
                <a:solidFill>
                  <a:srgbClr val="7030A0"/>
                </a:solidFill>
                <a:latin typeface="Cambria" panose="02040503050406030204" pitchFamily="18" charset="0"/>
              </a:rPr>
              <a:t>2) Where is the best place for a compost heap ?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3200" dirty="0">
                <a:solidFill>
                  <a:srgbClr val="7030A0"/>
                </a:solidFill>
                <a:latin typeface="Cambria" panose="02040503050406030204" pitchFamily="18" charset="0"/>
              </a:rPr>
              <a:t>3) Should you water the compost ?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3200" dirty="0">
                <a:solidFill>
                  <a:srgbClr val="7030A0"/>
                </a:solidFill>
                <a:latin typeface="Cambria" panose="02040503050406030204" pitchFamily="18" charset="0"/>
              </a:rPr>
              <a:t>4) How long does it take before you can use the compost ?</a:t>
            </a:r>
          </a:p>
          <a:p>
            <a:pPr algn="ctr"/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70C85AB-9C59-4254-9CE8-27D0B03DE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383" y="1497496"/>
            <a:ext cx="1985617" cy="207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85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1999" cy="58542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en-US" sz="2800" b="1" dirty="0">
                <a:latin typeface="Cambria" panose="02040503050406030204" pitchFamily="18" charset="0"/>
              </a:rPr>
              <a:t>1. Listen twice then put the words into correct order to make compost</a:t>
            </a:r>
            <a:r>
              <a:rPr lang="en-US" sz="2000" b="1" dirty="0">
                <a:latin typeface="Cambria" panose="02040503050406030204" pitchFamily="18" charset="0"/>
              </a:rPr>
              <a:t>.</a:t>
            </a:r>
            <a:endParaRPr lang="vi-VN" sz="2000" b="1" dirty="0">
              <a:latin typeface="Cambria" panose="02040503050406030204" pitchFamily="18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0" y="2108498"/>
            <a:ext cx="12006470" cy="48886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a. What type of ……….......(1) can you put in the compost?</a:t>
            </a:r>
          </a:p>
          <a:p>
            <a:pPr marL="0" indent="0">
              <a:buNone/>
            </a:pPr>
            <a:r>
              <a:rPr lang="en-US" dirty="0"/>
              <a:t>Today I'm going to explain how to..…… (2) a compost heap. First of all, you must use only…………………………. (3) includes tea leaves, egg shells - but wash the shells first - and tissues. Don't use any meat or grain products because this attracts……. (4).</a:t>
            </a:r>
          </a:p>
          <a:p>
            <a:pPr marL="0" indent="0">
              <a:buNone/>
            </a:pPr>
            <a:r>
              <a:rPr lang="en-US" b="1" dirty="0"/>
              <a:t>b. Where is the best place for a compost heap?</a:t>
            </a:r>
          </a:p>
          <a:p>
            <a:pPr marL="0" indent="0">
              <a:buNone/>
            </a:pPr>
            <a:r>
              <a:rPr lang="en-US" dirty="0"/>
              <a:t>Find a place in your garden that gets a few hours of ……………(4) each day. Use pick or shovels to turn the compost regularly so it gets plenty of air.</a:t>
            </a:r>
          </a:p>
          <a:p>
            <a:pPr marL="0" indent="0">
              <a:buNone/>
            </a:pPr>
            <a:r>
              <a:rPr lang="en-US" b="1" dirty="0"/>
              <a:t>c. Should you water the compost?</a:t>
            </a:r>
          </a:p>
          <a:p>
            <a:pPr marL="0" indent="0">
              <a:buNone/>
            </a:pPr>
            <a:r>
              <a:rPr lang="en-US" dirty="0"/>
              <a:t>The compost also needs…………..…(5), but it will get this from condensation. Cover the heap with a sheet of strong plastic if the weather is very wet.</a:t>
            </a:r>
          </a:p>
          <a:p>
            <a:pPr marL="0" indent="0">
              <a:buNone/>
            </a:pPr>
            <a:r>
              <a:rPr lang="en-US" b="1" dirty="0"/>
              <a:t>d. How long does it take before you can use the compost?</a:t>
            </a:r>
          </a:p>
          <a:p>
            <a:pPr marL="0" indent="0">
              <a:buNone/>
            </a:pPr>
            <a:r>
              <a:rPr lang="en-US" dirty="0"/>
              <a:t>Keep adding to the pile and after about …… (6) months, your compost will be ready to use as fertilizer.</a:t>
            </a:r>
          </a:p>
          <a:p>
            <a:endParaRPr lang="vi-VN" sz="2400" dirty="0"/>
          </a:p>
        </p:txBody>
      </p:sp>
      <p:pic>
        <p:nvPicPr>
          <p:cNvPr id="2" name="30 Track 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139" y="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806874-95E2-4614-9029-E26E8347B7CB}"/>
              </a:ext>
            </a:extLst>
          </p:cNvPr>
          <p:cNvSpPr txBox="1"/>
          <p:nvPr/>
        </p:nvSpPr>
        <p:spPr>
          <a:xfrm>
            <a:off x="344939" y="1039063"/>
            <a:ext cx="16903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Cambria" panose="02040503050406030204" pitchFamily="18" charset="0"/>
              </a:rPr>
              <a:t>garabage</a:t>
            </a:r>
            <a:endParaRPr lang="en-US" sz="25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FCDB5F-DBD2-4714-A52A-55164C20D7B1}"/>
              </a:ext>
            </a:extLst>
          </p:cNvPr>
          <p:cNvSpPr txBox="1"/>
          <p:nvPr/>
        </p:nvSpPr>
        <p:spPr>
          <a:xfrm>
            <a:off x="1926840" y="1136887"/>
            <a:ext cx="14376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  <a:latin typeface="Cambria" panose="02040503050406030204" pitchFamily="18" charset="0"/>
              </a:rPr>
              <a:t>start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64FB4A-92DA-4EDD-9F32-F719417814FF}"/>
              </a:ext>
            </a:extLst>
          </p:cNvPr>
          <p:cNvSpPr txBox="1"/>
          <p:nvPr/>
        </p:nvSpPr>
        <p:spPr>
          <a:xfrm>
            <a:off x="6705601" y="656602"/>
            <a:ext cx="2576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  <a:latin typeface="Cambria" panose="02040503050406030204" pitchFamily="18" charset="0"/>
              </a:rPr>
              <a:t>vegetable matter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D3A1C0-AE4F-40F3-99BE-89F2CDB48239}"/>
              </a:ext>
            </a:extLst>
          </p:cNvPr>
          <p:cNvSpPr txBox="1"/>
          <p:nvPr/>
        </p:nvSpPr>
        <p:spPr>
          <a:xfrm>
            <a:off x="5142057" y="873733"/>
            <a:ext cx="85728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  <a:latin typeface="Cambria" panose="02040503050406030204" pitchFamily="18" charset="0"/>
              </a:rPr>
              <a:t> rats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BFD970-0DA2-44E5-ACE4-E83443C5AAE2}"/>
              </a:ext>
            </a:extLst>
          </p:cNvPr>
          <p:cNvSpPr txBox="1"/>
          <p:nvPr/>
        </p:nvSpPr>
        <p:spPr>
          <a:xfrm>
            <a:off x="6288496" y="1213394"/>
            <a:ext cx="143763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  <a:latin typeface="Cambria" panose="02040503050406030204" pitchFamily="18" charset="0"/>
              </a:rPr>
              <a:t> sunlight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5ABEC3-2FE6-456D-97A1-6CD44BEE7224}"/>
              </a:ext>
            </a:extLst>
          </p:cNvPr>
          <p:cNvSpPr txBox="1"/>
          <p:nvPr/>
        </p:nvSpPr>
        <p:spPr>
          <a:xfrm>
            <a:off x="2815717" y="700752"/>
            <a:ext cx="141910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  <a:latin typeface="Cambria" panose="02040503050406030204" pitchFamily="18" charset="0"/>
              </a:rPr>
              <a:t>moisture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7CA3DB-0960-4615-BA3D-841A1B3EB11A}"/>
              </a:ext>
            </a:extLst>
          </p:cNvPr>
          <p:cNvSpPr/>
          <p:nvPr/>
        </p:nvSpPr>
        <p:spPr>
          <a:xfrm>
            <a:off x="4404881" y="1177806"/>
            <a:ext cx="63831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  <a:latin typeface="Cambria" panose="02040503050406030204" pitchFamily="18" charset="0"/>
              </a:rPr>
              <a:t>six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0F4AA2-D8BE-43E9-82F6-AA81C4E25385}"/>
              </a:ext>
            </a:extLst>
          </p:cNvPr>
          <p:cNvSpPr/>
          <p:nvPr/>
        </p:nvSpPr>
        <p:spPr>
          <a:xfrm>
            <a:off x="0" y="585426"/>
            <a:ext cx="12191999" cy="118476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9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0.147 0.13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1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12 -0.01574 L 0.21705 0.178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98 -0.00903 L -0.49753 0.288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32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30443 0.30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78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949 L 0.047 0.364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0.00347 L 0.03581 0.605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3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48148E-6 L 0.08203 0.6946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3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20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10" grpId="0"/>
      <p:bldP spid="12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632</Words>
  <Application>Microsoft Office PowerPoint</Application>
  <PresentationFormat>Widescreen</PresentationFormat>
  <Paragraphs>79</Paragraphs>
  <Slides>12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Cambria</vt:lpstr>
      <vt:lpstr>Office Theme</vt:lpstr>
      <vt:lpstr>Guessing game</vt:lpstr>
      <vt:lpstr>PowerPoint Presentation</vt:lpstr>
      <vt:lpstr>PowerPoint Presentation</vt:lpstr>
      <vt:lpstr>PowerPoint Presentation</vt:lpstr>
      <vt:lpstr>condensation /ˌkɒn.denˈseɪ.ʃən/</vt:lpstr>
      <vt:lpstr>Unit 10 Recycling Part 3: Listen/91</vt:lpstr>
      <vt:lpstr>I/ Vocabulary</vt:lpstr>
      <vt:lpstr>You are going to listen to an expert talking about way to make compost ,think about these sentences:</vt:lpstr>
      <vt:lpstr>1. Listen twice then put the words into correct order to make compost.</vt:lpstr>
      <vt:lpstr>2. Listen one more time to choose the correct option.</vt:lpstr>
      <vt:lpstr>3. Ordering  Put these phrases in the correct order to make compost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Guessing game</dc:title>
  <dc:creator>Trần Nhân</dc:creator>
  <cp:lastModifiedBy>Nghi Trần</cp:lastModifiedBy>
  <cp:revision>8</cp:revision>
  <dcterms:created xsi:type="dcterms:W3CDTF">2020-02-26T15:34:15Z</dcterms:created>
  <dcterms:modified xsi:type="dcterms:W3CDTF">2022-02-27T02:24:51Z</dcterms:modified>
</cp:coreProperties>
</file>